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56"/>
  </p:notesMasterIdLst>
  <p:handoutMasterIdLst>
    <p:handoutMasterId r:id="rId57"/>
  </p:handoutMasterIdLst>
  <p:sldIdLst>
    <p:sldId id="475" r:id="rId6"/>
    <p:sldId id="492" r:id="rId7"/>
    <p:sldId id="413" r:id="rId8"/>
    <p:sldId id="493" r:id="rId9"/>
    <p:sldId id="494" r:id="rId10"/>
    <p:sldId id="489" r:id="rId11"/>
    <p:sldId id="470" r:id="rId12"/>
    <p:sldId id="497" r:id="rId13"/>
    <p:sldId id="476" r:id="rId14"/>
    <p:sldId id="480" r:id="rId15"/>
    <p:sldId id="456" r:id="rId16"/>
    <p:sldId id="404" r:id="rId17"/>
    <p:sldId id="406" r:id="rId18"/>
    <p:sldId id="435" r:id="rId19"/>
    <p:sldId id="422" r:id="rId20"/>
    <p:sldId id="432" r:id="rId21"/>
    <p:sldId id="459" r:id="rId22"/>
    <p:sldId id="440" r:id="rId23"/>
    <p:sldId id="441" r:id="rId24"/>
    <p:sldId id="457" r:id="rId25"/>
    <p:sldId id="398" r:id="rId26"/>
    <p:sldId id="402" r:id="rId27"/>
    <p:sldId id="399" r:id="rId28"/>
    <p:sldId id="481" r:id="rId29"/>
    <p:sldId id="428" r:id="rId30"/>
    <p:sldId id="471" r:id="rId31"/>
    <p:sldId id="454" r:id="rId32"/>
    <p:sldId id="482" r:id="rId33"/>
    <p:sldId id="463" r:id="rId34"/>
    <p:sldId id="468" r:id="rId35"/>
    <p:sldId id="490" r:id="rId36"/>
    <p:sldId id="464" r:id="rId37"/>
    <p:sldId id="498" r:id="rId38"/>
    <p:sldId id="486" r:id="rId39"/>
    <p:sldId id="499" r:id="rId40"/>
    <p:sldId id="500" r:id="rId41"/>
    <p:sldId id="501" r:id="rId42"/>
    <p:sldId id="458" r:id="rId43"/>
    <p:sldId id="460" r:id="rId44"/>
    <p:sldId id="495" r:id="rId45"/>
    <p:sldId id="461" r:id="rId46"/>
    <p:sldId id="465" r:id="rId47"/>
    <p:sldId id="466" r:id="rId48"/>
    <p:sldId id="502" r:id="rId49"/>
    <p:sldId id="503" r:id="rId50"/>
    <p:sldId id="491" r:id="rId51"/>
    <p:sldId id="473" r:id="rId52"/>
    <p:sldId id="472" r:id="rId53"/>
    <p:sldId id="487" r:id="rId54"/>
    <p:sldId id="488" r:id="rId5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80" d="100"/>
          <a:sy n="80" d="100"/>
        </p:scale>
        <p:origin x="662" y="58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kel, Rick C" userId="009fc903-b47f-44d5-86b6-856197ab6f6d" providerId="ADAL" clId="{787ED441-CE38-498A-A810-4C60A726D782}"/>
    <pc:docChg chg="addSld modSld sldOrd">
      <pc:chgData name="Ferkel, Rick C" userId="009fc903-b47f-44d5-86b6-856197ab6f6d" providerId="ADAL" clId="{787ED441-CE38-498A-A810-4C60A726D782}" dt="2025-04-28T13:38:05.845" v="219" actId="20577"/>
      <pc:docMkLst>
        <pc:docMk/>
      </pc:docMkLst>
      <pc:sldChg chg="modSp mod">
        <pc:chgData name="Ferkel, Rick C" userId="009fc903-b47f-44d5-86b6-856197ab6f6d" providerId="ADAL" clId="{787ED441-CE38-498A-A810-4C60A726D782}" dt="2025-04-23T13:26:53.971" v="37" actId="20577"/>
        <pc:sldMkLst>
          <pc:docMk/>
          <pc:sldMk cId="1757508321" sldId="440"/>
        </pc:sldMkLst>
        <pc:spChg chg="mod">
          <ac:chgData name="Ferkel, Rick C" userId="009fc903-b47f-44d5-86b6-856197ab6f6d" providerId="ADAL" clId="{787ED441-CE38-498A-A810-4C60A726D782}" dt="2025-04-23T13:26:53.971" v="37" actId="20577"/>
          <ac:spMkLst>
            <pc:docMk/>
            <pc:sldMk cId="1757508321" sldId="440"/>
            <ac:spMk id="26625" creationId="{00000000-0000-0000-0000-000000000000}"/>
          </ac:spMkLst>
        </pc:spChg>
      </pc:sldChg>
      <pc:sldChg chg="modSp mod">
        <pc:chgData name="Ferkel, Rick C" userId="009fc903-b47f-44d5-86b6-856197ab6f6d" providerId="ADAL" clId="{787ED441-CE38-498A-A810-4C60A726D782}" dt="2025-04-23T13:25:27.627" v="25" actId="20577"/>
        <pc:sldMkLst>
          <pc:docMk/>
          <pc:sldMk cId="3816625483" sldId="441"/>
        </pc:sldMkLst>
        <pc:spChg chg="mod">
          <ac:chgData name="Ferkel, Rick C" userId="009fc903-b47f-44d5-86b6-856197ab6f6d" providerId="ADAL" clId="{787ED441-CE38-498A-A810-4C60A726D782}" dt="2025-04-23T13:25:27.627" v="25" actId="20577"/>
          <ac:spMkLst>
            <pc:docMk/>
            <pc:sldMk cId="3816625483" sldId="441"/>
            <ac:spMk id="26625" creationId="{00000000-0000-0000-0000-000000000000}"/>
          </ac:spMkLst>
        </pc:spChg>
      </pc:sldChg>
      <pc:sldChg chg="add ord">
        <pc:chgData name="Ferkel, Rick C" userId="009fc903-b47f-44d5-86b6-856197ab6f6d" providerId="ADAL" clId="{787ED441-CE38-498A-A810-4C60A726D782}" dt="2025-04-23T13:25:45.870" v="27"/>
        <pc:sldMkLst>
          <pc:docMk/>
          <pc:sldMk cId="175552598" sldId="459"/>
        </pc:sldMkLst>
      </pc:sldChg>
      <pc:sldChg chg="modSp mod">
        <pc:chgData name="Ferkel, Rick C" userId="009fc903-b47f-44d5-86b6-856197ab6f6d" providerId="ADAL" clId="{787ED441-CE38-498A-A810-4C60A726D782}" dt="2025-04-23T13:30:17.938" v="40" actId="20577"/>
        <pc:sldMkLst>
          <pc:docMk/>
          <pc:sldMk cId="2296459061" sldId="471"/>
        </pc:sldMkLst>
        <pc:spChg chg="mod">
          <ac:chgData name="Ferkel, Rick C" userId="009fc903-b47f-44d5-86b6-856197ab6f6d" providerId="ADAL" clId="{787ED441-CE38-498A-A810-4C60A726D782}" dt="2025-04-23T13:30:17.938" v="40" actId="20577"/>
          <ac:spMkLst>
            <pc:docMk/>
            <pc:sldMk cId="2296459061" sldId="471"/>
            <ac:spMk id="26626" creationId="{4EC83362-8A94-7111-C0CD-75849A93D0CA}"/>
          </ac:spMkLst>
        </pc:spChg>
      </pc:sldChg>
      <pc:sldChg chg="modSp mod">
        <pc:chgData name="Ferkel, Rick C" userId="009fc903-b47f-44d5-86b6-856197ab6f6d" providerId="ADAL" clId="{787ED441-CE38-498A-A810-4C60A726D782}" dt="2025-04-23T13:52:39.004" v="217" actId="20577"/>
        <pc:sldMkLst>
          <pc:docMk/>
          <pc:sldMk cId="1423935663" sldId="472"/>
        </pc:sldMkLst>
        <pc:spChg chg="mod">
          <ac:chgData name="Ferkel, Rick C" userId="009fc903-b47f-44d5-86b6-856197ab6f6d" providerId="ADAL" clId="{787ED441-CE38-498A-A810-4C60A726D782}" dt="2025-04-23T13:52:39.004" v="217" actId="20577"/>
          <ac:spMkLst>
            <pc:docMk/>
            <pc:sldMk cId="1423935663" sldId="472"/>
            <ac:spMk id="26626" creationId="{046BF633-61F3-C868-745E-FA75C8F08771}"/>
          </ac:spMkLst>
        </pc:spChg>
      </pc:sldChg>
      <pc:sldChg chg="modSp mod">
        <pc:chgData name="Ferkel, Rick C" userId="009fc903-b47f-44d5-86b6-856197ab6f6d" providerId="ADAL" clId="{787ED441-CE38-498A-A810-4C60A726D782}" dt="2025-04-28T13:38:05.845" v="219" actId="20577"/>
        <pc:sldMkLst>
          <pc:docMk/>
          <pc:sldMk cId="1520648348" sldId="473"/>
        </pc:sldMkLst>
        <pc:spChg chg="mod">
          <ac:chgData name="Ferkel, Rick C" userId="009fc903-b47f-44d5-86b6-856197ab6f6d" providerId="ADAL" clId="{787ED441-CE38-498A-A810-4C60A726D782}" dt="2025-04-28T13:38:05.845" v="219" actId="20577"/>
          <ac:spMkLst>
            <pc:docMk/>
            <pc:sldMk cId="1520648348" sldId="473"/>
            <ac:spMk id="26626" creationId="{73547036-14E1-E7F3-BEB9-BC24EE1B7772}"/>
          </ac:spMkLst>
        </pc:spChg>
      </pc:sldChg>
      <pc:sldChg chg="modSp mod">
        <pc:chgData name="Ferkel, Rick C" userId="009fc903-b47f-44d5-86b6-856197ab6f6d" providerId="ADAL" clId="{787ED441-CE38-498A-A810-4C60A726D782}" dt="2025-04-23T13:22:49.192" v="4" actId="20577"/>
        <pc:sldMkLst>
          <pc:docMk/>
          <pc:sldMk cId="1841358518" sldId="492"/>
        </pc:sldMkLst>
        <pc:spChg chg="mod">
          <ac:chgData name="Ferkel, Rick C" userId="009fc903-b47f-44d5-86b6-856197ab6f6d" providerId="ADAL" clId="{787ED441-CE38-498A-A810-4C60A726D782}" dt="2025-04-23T13:22:49.192" v="4" actId="20577"/>
          <ac:spMkLst>
            <pc:docMk/>
            <pc:sldMk cId="1841358518" sldId="492"/>
            <ac:spMk id="26626" creationId="{00000000-0000-0000-0000-000000000000}"/>
          </ac:spMkLst>
        </pc:spChg>
      </pc:sldChg>
      <pc:sldChg chg="modSp mod">
        <pc:chgData name="Ferkel, Rick C" userId="009fc903-b47f-44d5-86b6-856197ab6f6d" providerId="ADAL" clId="{787ED441-CE38-498A-A810-4C60A726D782}" dt="2025-04-23T13:47:06.758" v="59" actId="20577"/>
        <pc:sldMkLst>
          <pc:docMk/>
          <pc:sldMk cId="475457819" sldId="495"/>
        </pc:sldMkLst>
        <pc:spChg chg="mod">
          <ac:chgData name="Ferkel, Rick C" userId="009fc903-b47f-44d5-86b6-856197ab6f6d" providerId="ADAL" clId="{787ED441-CE38-498A-A810-4C60A726D782}" dt="2025-04-23T13:47:06.758" v="59" actId="20577"/>
          <ac:spMkLst>
            <pc:docMk/>
            <pc:sldMk cId="475457819" sldId="495"/>
            <ac:spMk id="26626" creationId="{5464DB45-BCA6-94DD-3876-9BA266D1F868}"/>
          </ac:spMkLst>
        </pc:spChg>
      </pc:sldChg>
      <pc:sldChg chg="modSp mod">
        <pc:chgData name="Ferkel, Rick C" userId="009fc903-b47f-44d5-86b6-856197ab6f6d" providerId="ADAL" clId="{787ED441-CE38-498A-A810-4C60A726D782}" dt="2025-04-23T13:35:54.659" v="57" actId="20577"/>
        <pc:sldMkLst>
          <pc:docMk/>
          <pc:sldMk cId="1472248279" sldId="498"/>
        </pc:sldMkLst>
        <pc:spChg chg="mod">
          <ac:chgData name="Ferkel, Rick C" userId="009fc903-b47f-44d5-86b6-856197ab6f6d" providerId="ADAL" clId="{787ED441-CE38-498A-A810-4C60A726D782}" dt="2025-04-23T13:35:54.659" v="57" actId="20577"/>
          <ac:spMkLst>
            <pc:docMk/>
            <pc:sldMk cId="1472248279" sldId="498"/>
            <ac:spMk id="26626" creationId="{50BCFFFE-4586-4F9B-2AC8-1889C860120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" y="5809005"/>
            <a:ext cx="1005341" cy="9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08252" y="719840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406" y="821672"/>
            <a:ext cx="498721" cy="4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4/28/2025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" y="5809005"/>
            <a:ext cx="1005341" cy="9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4/28/2025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4/28/2025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black">
          <a:xfrm>
            <a:off x="10969942" y="228600"/>
            <a:ext cx="92262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4/28/2025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92" y="304800"/>
            <a:ext cx="498721" cy="45265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white">
          <a:xfrm>
            <a:off x="10969942" y="228600"/>
            <a:ext cx="9226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 bwMode="white">
          <a:xfrm>
            <a:off x="10969942" y="838200"/>
            <a:ext cx="9226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4/28/2025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09441" y="747724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2" y="826198"/>
            <a:ext cx="498721" cy="4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x.com/SteveInmanUIC/status/1775193535391604791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xiousgeneration.com/" TargetMode="External"/><Relationship Id="rId2" Type="http://schemas.openxmlformats.org/officeDocument/2006/relationships/hyperlink" Target="mailto:rick.ferkel@cmich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terbabel.com/" TargetMode="External"/><Relationship Id="rId5" Type="http://schemas.openxmlformats.org/officeDocument/2006/relationships/hyperlink" Target="https://screenstrong.org/" TargetMode="External"/><Relationship Id="rId4" Type="http://schemas.openxmlformats.org/officeDocument/2006/relationships/hyperlink" Target="https://letgrow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025" y="1524000"/>
            <a:ext cx="10210800" cy="1676400"/>
          </a:xfrm>
        </p:spPr>
        <p:txBody>
          <a:bodyPr/>
          <a:lstStyle/>
          <a:p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Managing Interactive Technology for Youth Well-Being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2012" y="4267201"/>
            <a:ext cx="9601199" cy="119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Rick Ferkel, PhD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Michigan University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05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DE08F-40E2-385D-ADDA-6F97725F2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DDA30BCB-8A2E-A458-4B16-B6E5DB550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66675"/>
            <a:ext cx="9753599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8EB3E3B-1A28-1B79-C628-5C1D37C3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7748" y="1447800"/>
            <a:ext cx="9982198" cy="4495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deprived youth</a:t>
            </a:r>
          </a:p>
          <a:p>
            <a:pPr marL="246063" lvl="1" indent="-24606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34.5%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11, recommended (11-14 hours)</a:t>
            </a:r>
          </a:p>
          <a:p>
            <a:pPr marL="246063" lvl="1" indent="-24606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34.7%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10, recommended (10-13 hours) </a:t>
            </a:r>
          </a:p>
          <a:p>
            <a:pPr marL="246063" lvl="1" indent="-24606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6-12: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38.4%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9, recommended (9-12 hours) </a:t>
            </a:r>
          </a:p>
          <a:p>
            <a:pPr marL="246063" lvl="1" indent="-24606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13-14: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57.8%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8, recommended (8-10 hours)</a:t>
            </a:r>
          </a:p>
          <a:p>
            <a:pPr marL="246063" lvl="1" indent="-24606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15-18: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77.9%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8, recommended (8-10 hours)</a:t>
            </a:r>
          </a:p>
          <a:p>
            <a:pPr marL="36576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(CDC, 2022)</a:t>
            </a:r>
          </a:p>
          <a:p>
            <a:pPr marL="36576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3FFF3D-5953-FF03-EDD7-AA397BF0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40" y="2438400"/>
            <a:ext cx="5448748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A223D-D1A0-488A-AE7E-CF166320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051128C2-165D-633E-1A07-1457E80C4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9312" y="2438401"/>
            <a:ext cx="5410200" cy="990599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Health</a:t>
            </a:r>
          </a:p>
        </p:txBody>
      </p:sp>
    </p:spTree>
    <p:extLst>
      <p:ext uri="{BB962C8B-B14F-4D97-AF65-F5344CB8AC3E}">
        <p14:creationId xmlns:p14="http://schemas.microsoft.com/office/powerpoint/2010/main" val="3986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8CECB-9B07-A39F-C4C7-D4792D57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84B06CB-99A3-33D8-D996-2E66D0F9F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7213" y="457201"/>
            <a:ext cx="7317105" cy="743143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Teens: Loneliness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(pre-Covid)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EC513-5485-B293-22CD-0CAFA47E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1371600"/>
            <a:ext cx="5791200" cy="53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2" y="152401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out with Friends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1DEE7-24DF-BF8F-0AB3-B9BE7552B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301" y="1323584"/>
            <a:ext cx="6502221" cy="53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2" y="76200"/>
            <a:ext cx="9753599" cy="9905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 Value on Marriage and Family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FFC6E1-26BD-409D-C496-66CAE3D13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2" y="1295400"/>
            <a:ext cx="5638800" cy="51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2" y="457201"/>
            <a:ext cx="10134600" cy="74314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Self-Focus: I, Me, My; I Love 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B58EF2-0C3C-9DDF-B93B-275D6824B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211" y="1676400"/>
            <a:ext cx="5011239" cy="4524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B34E1-2AA1-932B-9509-01CA4E55E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52" y="1447800"/>
            <a:ext cx="4933838" cy="47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2" y="2438401"/>
            <a:ext cx="10439400" cy="990599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and Cultural Beliefs</a:t>
            </a:r>
          </a:p>
        </p:txBody>
      </p:sp>
    </p:spTree>
    <p:extLst>
      <p:ext uri="{BB962C8B-B14F-4D97-AF65-F5344CB8AC3E}">
        <p14:creationId xmlns:p14="http://schemas.microsoft.com/office/powerpoint/2010/main" val="21319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5E421-6C8E-9F15-A02C-576305088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C6533292-911E-B2E2-6D1B-EF5941A86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2" y="533400"/>
            <a:ext cx="10439400" cy="99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Cultural Shift from God/Religion to Self 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7988E9D1-0803-B987-804A-EC956E3A7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0512" y="1905000"/>
            <a:ext cx="10058400" cy="281939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 – 92% identified as Christians and 98% believed in God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– 69% identified as Christians, 21% identified as no religion, and 81% believed in God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(Gallup, 2021)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2" y="228601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Teens: Church Attendance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(Roughly 8% drop over 40 years, Roughly 8% drop since 2010)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D77ED-4566-44AD-C771-AA38883C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1219200"/>
            <a:ext cx="7010400" cy="54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0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2" y="457200"/>
            <a:ext cx="9753599" cy="9905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Adults: Belief in God and Practices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(Roughly 15% drop over 40 years, Roughly 13% drop since 2010)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1E621-F29A-6A4A-C528-1FC312EF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62" y="1600200"/>
            <a:ext cx="5448300" cy="49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2" y="228600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8612" y="1676400"/>
            <a:ext cx="8991600" cy="4953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important?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20-year-old experiment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changes since the 2010’s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Crippling youth to be healthy adults</a:t>
            </a:r>
          </a:p>
          <a:p>
            <a:pPr marL="3657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 need from you: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routines, times, and habits of your child(ren), home, and self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about changes that could be made to impact those routines, times, and habits for the development of your child(ren)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F4E83-DBCA-8E4E-7C19-A2D540EF6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93C5BE6-1F50-0B3E-13E6-EF09AF7B0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2612" y="2438401"/>
            <a:ext cx="6553200" cy="990599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</a:t>
            </a:r>
          </a:p>
        </p:txBody>
      </p:sp>
    </p:spTree>
    <p:extLst>
      <p:ext uri="{BB962C8B-B14F-4D97-AF65-F5344CB8AC3E}">
        <p14:creationId xmlns:p14="http://schemas.microsoft.com/office/powerpoint/2010/main" val="135575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2" y="457200"/>
            <a:ext cx="10591800" cy="7431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Graders: Not Satisfied with Life/Themselves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(pre-Covid)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4A8DE-BBB9-257B-5EE4-F87966D5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070" y="1206472"/>
            <a:ext cx="6510683" cy="51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2" y="304800"/>
            <a:ext cx="8305800" cy="7431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Teens: Symptoms of Depression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(pre-Covid)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F1BB2-ADA6-3799-9DB8-D6EE61687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1275935"/>
            <a:ext cx="6248400" cy="52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812" y="457200"/>
            <a:ext cx="10401300" cy="743143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Teens and Young Adults: Clinical-Level Depression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6380B-0543-2B0E-7EBF-503E8D8A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1600200"/>
            <a:ext cx="5943600" cy="51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EA850-3B69-E89C-B195-3F0CFF818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F9DB4E4-47C2-3F3F-7CD0-C7986EFF0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152401"/>
            <a:ext cx="9753599" cy="9905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Teen Girls Depression Rates and Technology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DEB799-B4F9-3D9E-0C32-20627FC4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28" y="1510133"/>
            <a:ext cx="7350168" cy="51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2" y="415290"/>
            <a:ext cx="9753599" cy="9905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10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Graders: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Unhappy by hours of Technology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362A4-F266-2B90-CD64-328579ED8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3" y="1524000"/>
            <a:ext cx="5910837" cy="51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C74E3-D0AE-3E42-5EB8-9FE61A534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C25AD1E-F17B-C5A9-DC98-E34A8D950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20320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Technology’s Progression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EC83362-8A94-7111-C0CD-75849A93D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3812" y="1295400"/>
            <a:ext cx="10591800" cy="4953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Cable: 60% by 1992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(Change influencer)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Internet: Over 50% by 2001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(Increased influence)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Myspace (2003), Facebook, YouTube (2005),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phone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Twitter (2007), Instagram (2010), Snapchat (2014), TikTok (2016)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Games: Over 100-billion-dollar industry (phone, computer, gaming systems)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social media use in Teens: Over 70% by 2012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(Game Changer)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Phone: Over 50% of population by 2013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(Population Changer)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Roughly 95% of adults and teens own a smart phone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FA167-E323-72AA-D8C0-A37D7B007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004548CE-6093-449D-D30A-53AE20AA3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152401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Recreational Screen Time Use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3CF542D4-BC43-ADBF-5437-79BB00E5F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8612" y="1447800"/>
            <a:ext cx="99060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0-2 Years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Roughly an hour, higher around 2 years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(equals 15 days in a year)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3-7 Years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3 hours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(equals 46 days in a year, 1/8)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8-10 Years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hours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(equals 91 days in a year, 1/4)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11-14 Years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hours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(equals 137 days in a year, 1/3)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15-18 Years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 hours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(equals 114 days in a year, almost 1/3)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5-7 hours</a:t>
            </a:r>
          </a:p>
          <a:p>
            <a:pPr marL="365760" lvl="1" indent="0" algn="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(CDC, 2023)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B2600-D619-4730-7AD9-6D1071FBD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DBA4B77A-C8FD-7162-96EE-59C76E18D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2" y="228600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Sphere of Influence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F76C303B-3CE2-2041-94F5-DF1309F6C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3812" y="1635759"/>
            <a:ext cx="103632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Parents, family, friends, teachers, coaches, church/Bible, local community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technology use: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that mankind can imagine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contagions/psychological epidemics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Loneliness, depression, suicidality, sexuality confusion, civil unrest, etc.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introduced to life issues is a progression in the real world, it is sporadic in the virtual world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EE2A4-DE43-E12B-88F1-9FEB5F67E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149244D-6FC8-5387-79DD-DB4080243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152401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Interactions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470E648-199E-0660-A57D-CA4ABD913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6212" y="1295400"/>
            <a:ext cx="100584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away true deep relationships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Spending quality time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Eating together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can be in the same house, but in different rooms, on different technology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does not actually connect us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Lonelier than we have ever been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Self-focus/individualistic constant consumption makes it hard to have strong meaningful relationships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Ex., marriage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2" y="228600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is Your Son(s)?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8612" y="1905000"/>
            <a:ext cx="8991600" cy="4724400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boys playing with a ball&#10;&#10;Description automatically generated">
            <a:extLst>
              <a:ext uri="{FF2B5EF4-FFF2-40B4-BE49-F238E27FC236}">
                <a16:creationId xmlns:a16="http://schemas.microsoft.com/office/drawing/2014/main" id="{88B4EA7A-8906-44F4-E961-0116CC394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79" y="1386501"/>
            <a:ext cx="3316922" cy="2293856"/>
          </a:xfrm>
          <a:prstGeom prst="rect">
            <a:avLst/>
          </a:prstGeom>
        </p:spPr>
      </p:pic>
      <p:pic>
        <p:nvPicPr>
          <p:cNvPr id="5" name="Picture 4" descr="A couple of boys jumping into a lake&#10;&#10;Description automatically generated">
            <a:extLst>
              <a:ext uri="{FF2B5EF4-FFF2-40B4-BE49-F238E27FC236}">
                <a16:creationId xmlns:a16="http://schemas.microsoft.com/office/drawing/2014/main" id="{B4D5D4F1-D4F4-F6D4-FBD7-2D7578CB8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177" y="1405956"/>
            <a:ext cx="3440785" cy="2293856"/>
          </a:xfrm>
          <a:prstGeom prst="rect">
            <a:avLst/>
          </a:prstGeom>
        </p:spPr>
      </p:pic>
      <p:pic>
        <p:nvPicPr>
          <p:cNvPr id="7" name="Picture 6" descr="A group of boys holding wood&#10;&#10;Description automatically generated">
            <a:extLst>
              <a:ext uri="{FF2B5EF4-FFF2-40B4-BE49-F238E27FC236}">
                <a16:creationId xmlns:a16="http://schemas.microsoft.com/office/drawing/2014/main" id="{00D390A8-D494-85D7-FE14-E0062718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538" y="1383633"/>
            <a:ext cx="3440785" cy="2296724"/>
          </a:xfrm>
          <a:prstGeom prst="rect">
            <a:avLst/>
          </a:prstGeom>
        </p:spPr>
      </p:pic>
      <p:pic>
        <p:nvPicPr>
          <p:cNvPr id="9" name="Picture 8" descr="A person playing a video game&#10;&#10;Description automatically generated">
            <a:extLst>
              <a:ext uri="{FF2B5EF4-FFF2-40B4-BE49-F238E27FC236}">
                <a16:creationId xmlns:a16="http://schemas.microsoft.com/office/drawing/2014/main" id="{FB9A75FF-F5D1-7EF1-A3AF-18EFA08A7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173" y="3886569"/>
            <a:ext cx="4884791" cy="27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C639E-43FD-1D83-BD4C-214444B5A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BAA3ACB-E3DB-79E3-FCDE-1CD48F99C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152401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Reward Center/Dopamine Cycle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F2843C80-4E22-92FC-7598-FEDF81FC0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7612" y="1447799"/>
            <a:ext cx="10363200" cy="525779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dopamine?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reward (build up to the reward)/motivation and craving (wanting)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Gratification vs. Delayed Gratification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Pleasure without the requirement for pursuit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Activates parts of the brain (e.g., amygdala, hippocampus) that act upon desire and emotion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Strengthens pathways in the brain to just act on emotion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and dedication to reach a goal/end product	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(school, job, home, sports, etc.), exercise, discipline in other areas (e.g., eating)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Activates the prefrontal cortex (frontal lobe)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self-control/discipline and other executive functions such as critical thinking, decision making, memory, and creativity</a:t>
            </a: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D7D81-D6FE-0E7A-F399-3898A5E41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6EB0ACA-A5F7-5102-FB7A-EF6452354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152401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Impact on Girls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2F7A493-74B0-DEF5-9B24-819F35C87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8612" y="1524000"/>
            <a:ext cx="100584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Girls are wired for communion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relationships with others, communicating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comparing (not good enough)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Photo shop comparisons of peers/self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Striving for likes, devasted when not liked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for harassment/ridicule in a multitude of ways, by others and self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key element to sky rocketing depression, anxiety, self-harm, and suicidality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D7D81-D6FE-0E7A-F399-3898A5E41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6EB0ACA-A5F7-5102-FB7A-EF6452354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152401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Impact on Boys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2F7A493-74B0-DEF5-9B24-819F35C87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2" y="1523999"/>
            <a:ext cx="10287000" cy="518159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games and pornography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world, not real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Boys are wired for agency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 of command in one’s life, my role makes a difference, competing, achieving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to sports, conquering, creating, and sexual fulfillment/relationships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Hinders risk, physical activity, testosterone, development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taking on life when they are young, boys are in a fake world of agency, which leaves many lost with limited drive to succeed and become men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Launch”</a:t>
            </a:r>
          </a:p>
          <a:p>
            <a:pPr lvl="4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Drivers license, job, living arrangements, marriage, etc.</a:t>
            </a:r>
          </a:p>
          <a:p>
            <a:pPr marL="1463040" lvl="4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180A-064B-43C4-9314-7887728D2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1F03B9B-46AC-396E-8B07-16AD2F8B1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152401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Technology–Free Play: Trade-Off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50BCFFFE-4586-4F9B-2AC8-1889C8601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3812" y="1295400"/>
            <a:ext cx="10287000" cy="54101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inside in the air conditioning, eating ice-cream, and being on the technology of choice?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outside in the heat, come up with something to do (possibly with other kids), and then physically do it?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path of least resistance/easier?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about the impact on work ethic, mental fortitude, drive, etc.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Four-hours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recreational technology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eight-hours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lost developmental time.</a:t>
            </a:r>
          </a:p>
          <a:p>
            <a:pPr marL="0" indent="0"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 you see as many kids out on their own playing as you did 10, 20, 30, 40 years ago? How does it compare to when you were a kid?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F4B5F-45B7-A67E-BD62-4E3E9A050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44D5AB0-B164-CB51-9DB4-4A61F699C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3812" y="152401"/>
            <a:ext cx="10668000" cy="8381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Free Play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4A76191-AFFE-A7DE-12A8-EE125359C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2412" y="1371600"/>
            <a:ext cx="8991600" cy="4953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fitness and overall health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solving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resolution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Cognition/memory/focus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Challenge/risk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fortitude/resiliency/grit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self-confidence/efficacy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Enjoyment/fun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F4B5F-45B7-A67E-BD62-4E3E9A050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44D5AB0-B164-CB51-9DB4-4A61F699C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152401"/>
            <a:ext cx="9753599" cy="99059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is Medicine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4A76191-AFFE-A7DE-12A8-EE125359C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524000"/>
            <a:ext cx="10134600" cy="4953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Benefits of Exercise and PA for 21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Youth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Influences: mood, anxiety, depression, sleep, cognition, energy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PA and sleep, abundance of technology, and poor nutrition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Over-consuming of dopamine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and change these before any medications</a:t>
            </a:r>
          </a:p>
        </p:txBody>
      </p:sp>
    </p:spTree>
    <p:extLst>
      <p:ext uri="{BB962C8B-B14F-4D97-AF65-F5344CB8AC3E}">
        <p14:creationId xmlns:p14="http://schemas.microsoft.com/office/powerpoint/2010/main" val="26153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F4B5F-45B7-A67E-BD62-4E3E9A050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44D5AB0-B164-CB51-9DB4-4A61F699C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152401"/>
            <a:ext cx="10287000" cy="9905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Parental Fear Driven by Technology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4A76191-AFFE-A7DE-12A8-EE125359C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8612" y="1447800"/>
            <a:ext cx="9448800" cy="4953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1980s – child abduction, major news stories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focus on the outliers (fear/emotion)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Unwarranted fear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death/major injury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abductions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Non-family abductions account for .3% of missing children cases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(National Center for Missing and Exploited Children, 2020)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child would need to be outside, unattended, for 750,000 years for it to statistically happen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LetGrow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ND)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belief system in which safety is a sacred value which exceeds everything else, no matter how unlikely or trivial the potential danger.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3AF7-E048-B7AE-46E6-E4E14FDBC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4EB215CB-65C0-43FB-9A0F-7CA44B0CD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152401"/>
            <a:ext cx="10287000" cy="9905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Anti-Fragility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BACB3FD-FE93-97D0-7BC1-1AE08A227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6212" y="1600200"/>
            <a:ext cx="9982200" cy="4724400"/>
          </a:xfrm>
        </p:spPr>
        <p:txBody>
          <a:bodyPr>
            <a:normAutofit/>
          </a:bodyPr>
          <a:lstStyle/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direct opposition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anti-fragility.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Butterfly effect, bio-dome effect</a:t>
            </a: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protecting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world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protecting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world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(Haidt, 2024)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Defend Mode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 Mode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2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D16DA-2926-3862-3D8E-F3242FF15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66E9D00-A7C6-4827-EDC8-21FC0227A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8612" y="2438401"/>
            <a:ext cx="10134600" cy="990599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and Strategies</a:t>
            </a:r>
          </a:p>
        </p:txBody>
      </p:sp>
    </p:spTree>
    <p:extLst>
      <p:ext uri="{BB962C8B-B14F-4D97-AF65-F5344CB8AC3E}">
        <p14:creationId xmlns:p14="http://schemas.microsoft.com/office/powerpoint/2010/main" val="36519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5E07B-07D4-E4F0-9B66-4E70B3255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38851BB-9D02-CA80-B65E-F65D8BA39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304800"/>
            <a:ext cx="10439400" cy="99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Period of Impact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5464DB45-BCA6-94DD-3876-9BA266D1F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3285" y="1524000"/>
            <a:ext cx="10058400" cy="44196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0-2 years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stimulation hinders brain development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hands-on experiences drive growth and development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of brain development/learning takes place by age 6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Interacting with others and different environments are greatly needed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10-15 years of age is a critical developmental period (onset of puberty)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brain is highly influenced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Teen reward pathways are 2-4 times stronger than adults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adult addictions start in the teen years (up to 90%)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pre-frontal cortex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Experiences need to be focused more on developing this area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F5AE-AF07-8B0D-8AB8-DD7F1F45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12800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is Your Daughter(s)?</a:t>
            </a:r>
            <a:endParaRPr lang="en-US" dirty="0"/>
          </a:p>
        </p:txBody>
      </p:sp>
      <p:pic>
        <p:nvPicPr>
          <p:cNvPr id="5" name="Content Placeholder 4" descr="A group of kids playing on a playground&#10;&#10;Description automatically generated">
            <a:extLst>
              <a:ext uri="{FF2B5EF4-FFF2-40B4-BE49-F238E27FC236}">
                <a16:creationId xmlns:a16="http://schemas.microsoft.com/office/drawing/2014/main" id="{3386C8AA-A343-40D9-CC22-24D2C1054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297" y="1285875"/>
            <a:ext cx="3343275" cy="2228850"/>
          </a:xfrm>
        </p:spPr>
      </p:pic>
      <p:pic>
        <p:nvPicPr>
          <p:cNvPr id="9" name="Picture 8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C08E36C4-F5A0-A3B9-80C9-A845D7B5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74" y="1277593"/>
            <a:ext cx="3985612" cy="2245415"/>
          </a:xfrm>
          <a:prstGeom prst="rect">
            <a:avLst/>
          </a:prstGeom>
        </p:spPr>
      </p:pic>
      <p:pic>
        <p:nvPicPr>
          <p:cNvPr id="11" name="Picture 10" descr="A person looking at her phone&#10;&#10;Description automatically generated">
            <a:extLst>
              <a:ext uri="{FF2B5EF4-FFF2-40B4-BE49-F238E27FC236}">
                <a16:creationId xmlns:a16="http://schemas.microsoft.com/office/drawing/2014/main" id="{D77B7B74-53D5-5CB6-7B29-40A153390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412" y="3810000"/>
            <a:ext cx="4477394" cy="2984183"/>
          </a:xfrm>
          <a:prstGeom prst="rect">
            <a:avLst/>
          </a:prstGeom>
        </p:spPr>
      </p:pic>
      <p:pic>
        <p:nvPicPr>
          <p:cNvPr id="13" name="Picture 12" descr="A group of girls jumping on a grass field&#10;&#10;Description automatically generated">
            <a:extLst>
              <a:ext uri="{FF2B5EF4-FFF2-40B4-BE49-F238E27FC236}">
                <a16:creationId xmlns:a16="http://schemas.microsoft.com/office/drawing/2014/main" id="{2735D1A2-7ECB-9264-7B63-67B1D6C32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114" y="1295400"/>
            <a:ext cx="3452918" cy="2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5E07B-07D4-E4F0-9B66-4E70B3255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38851BB-9D02-CA80-B65E-F65D8BA39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2" y="304800"/>
            <a:ext cx="10439400" cy="99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Recommendations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5464DB45-BCA6-94DD-3876-9BA266D1F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3285" y="1524000"/>
            <a:ext cx="10041327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2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eliminate all technology, even electronic toys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3-6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 or less (TV, movies), more concerned professionals say no screen time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video games, social media, internet exploration (e.g., YouTube)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7-12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2 hours</a:t>
            </a:r>
          </a:p>
          <a:p>
            <a:pPr lvl="2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video games (definitely none before 10, 5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grade)</a:t>
            </a:r>
          </a:p>
          <a:p>
            <a:pPr lvl="3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 or less other wise</a:t>
            </a:r>
          </a:p>
          <a:p>
            <a:pPr lvl="2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social media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13-18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concrete recommendations, many say 2 hours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1-hour the research indicates a statistical significance of negative impact on well-being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4940A-808E-83B7-297D-4D34E0568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C744C3F1-6C8C-9CAB-BC5E-6AC6664AB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2" y="304800"/>
            <a:ext cx="10439400" cy="99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C193D92D-761D-30CC-736F-9B925D10B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0512" y="1600200"/>
            <a:ext cx="10058400" cy="4495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technology in the bedroom (TV’s, computers, video games)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Okay for phones to talk during set hours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getting a house phone in some shape or form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bedtime, keep phones in another spot, not in bedroom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room, kitchen/other room (temptation higher)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technology 1-2 hours before bed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more important if not getting appropriate sleep/can’t sleep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technology before school, church, etc. (this includes TV)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technology during designated family time (e.g., dinner, game night),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for parents also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E3F13-5420-7894-F581-5CC309B7A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A3209C05-D039-A166-287E-6B33402A3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2" y="76200"/>
            <a:ext cx="10439400" cy="99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FC13476-C594-0F5A-02C9-3E296A47B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0512" y="1524000"/>
            <a:ext cx="10058400" cy="4876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content filters on all devices (computers, phones, tablets)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 for pornography and depression/suicidality themes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Teens can usually get around these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contract before allowing social media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have access to periodically check communication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 Do we really need social media?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Tablets and Computers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tablets 12 and under (definitely not before 10, 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family desktop or use laptop in open areas</a:t>
            </a:r>
          </a:p>
          <a:p>
            <a:pPr marL="3657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B7869-8F81-C37F-3249-60537592C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D88DE7D0-1551-F36E-8741-69CB006BE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2" y="76200"/>
            <a:ext cx="10439400" cy="99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Recommendations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D22783EC-B126-B9B8-98EB-7E61BBC86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0512" y="1371600"/>
            <a:ext cx="100584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phone before 10 (5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felt needed, flip phone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10-14 (5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grade): Basic Phone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Phones that look like Smart Phones are available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Pictures/videos: Be aware, this is a time where sexting (i.e., nude self pictures) and pornography sharing starts to intensify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Smart Phone until 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Ideally 11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marL="3657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FCB02-21BC-6DAC-4644-16B6379B6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B93D565C-B4DD-ADF7-F638-F0DD95347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2" y="76200"/>
            <a:ext cx="10439400" cy="99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Recommendations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B9AA40F6-9432-615B-C359-3E0122F42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0512" y="1371600"/>
            <a:ext cx="100584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social media until 11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use limits (recommend no more than an hour per day on social media)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Shut it down early in the night to make sure they sleep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it out of the bedroom during bedtime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contract, you have access to it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 them how to use wisely going into adulthood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how to use wisely yourself</a:t>
            </a:r>
          </a:p>
          <a:p>
            <a:pPr marL="3657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CF876-F7A9-1F3B-F065-795CF8A59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B113576F-039A-9CEF-D1A8-62C992E2A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2" y="76200"/>
            <a:ext cx="10439400" cy="99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Play Recommendations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F6491362-C169-AB1C-C940-F3AA73AF9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0512" y="1143000"/>
            <a:ext cx="10058400" cy="5334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them go outside on their own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going to be hard for many parents because of fear/worry/concern</a:t>
            </a:r>
          </a:p>
          <a:p>
            <a:pPr marL="3657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Kids get bored inside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are bored inside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will go outside: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good for them to be bored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development flourishes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mean there won’t be risk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https://x.com/SteveInmanUIC/status/1775193535391604791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rewards statistically far outweigh the risk </a:t>
            </a:r>
          </a:p>
          <a:p>
            <a:pPr marL="3657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B849F-6127-4F5C-8987-28547FDA2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EE010B-30C5-809D-3EC8-CF5C9804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295400"/>
            <a:ext cx="10215976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get there example: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early, 3–5-year-olds (no organized sport before 6, let them play)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walks through neighborhoods and town, bike rides, go to the park, etc. 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them climb and jump 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how to be wise more so than safe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look both ways, reading signs, “what if” scenarios, strategies to get higher without falling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6-8, they can start to venture on their own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do things with them to train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let them start to branch out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ride bikes/walk to friends, park, school, relatives, etc.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9, they should be able to handle much more freedom with practical parameters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them start going to the store and getting things you need (e.g., groceries)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Riding bikes to farther distances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up with friends outside</a:t>
            </a:r>
          </a:p>
          <a:p>
            <a:pPr marL="3657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2113" lvl="1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7B8FD-5D5E-9B28-BED0-D88E1DE9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1279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Parents Do  </a:t>
            </a:r>
          </a:p>
        </p:txBody>
      </p:sp>
    </p:spTree>
    <p:extLst>
      <p:ext uri="{BB962C8B-B14F-4D97-AF65-F5344CB8AC3E}">
        <p14:creationId xmlns:p14="http://schemas.microsoft.com/office/powerpoint/2010/main" val="17843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455B8-A6FC-3543-134D-D27BDD98C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2E9944B-AA9F-0D89-9517-72594E42F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2" y="76200"/>
            <a:ext cx="10439400" cy="99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Coming Together: “Parent Packs”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73547036-14E1-E7F3-BEB9-BC24EE1B7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2" y="1371600"/>
            <a:ext cx="102489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“Parent Packs”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Recommendations: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tablets until 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video games until 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smart phones until 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social media until 11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friends are over, if phones are present, all phones go in a basket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unsupervised play/interaction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many do it, makes it easier to develop kids and have less push back</a:t>
            </a:r>
          </a:p>
          <a:p>
            <a:pPr marL="3657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1634-7477-3ECC-1E9E-182281451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D7588BD-50C2-064C-5134-6561A1109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2" y="76200"/>
            <a:ext cx="10439400" cy="99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Strategies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46BF633-61F3-C868-745E-FA75C8F08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3812" y="1371600"/>
            <a:ext cx="103251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fun and close relationships in your home regardless of age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board/card games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for walks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Sports, outdoor activities, hobbies, etc. (do not need to be expensive)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stories together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to each other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Church, devotions, Bible reading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Garden, outside projects, etc.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Chores, jobs, work </a:t>
            </a:r>
          </a:p>
          <a:p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let your phone/technology use impact your family’s well-being</a:t>
            </a:r>
          </a:p>
          <a:p>
            <a:pPr marL="3657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3436" y="1295400"/>
            <a:ext cx="9987376" cy="5105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in a 20-year experiment never seen in human history: The outcomes are not good.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need to go cold turkey, but we have to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incrementally change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are currently doing.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must come together as a community of parents, educators, and adults and make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packs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each other and our kids.</a:t>
            </a:r>
          </a:p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strong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the line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intentional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will allow your kids to flourish in the future even if they aren’t happy in the moment.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436" y="76200"/>
            <a:ext cx="9782801" cy="889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Concluding Thoughts</a:t>
            </a:r>
          </a:p>
        </p:txBody>
      </p:sp>
    </p:spTree>
    <p:extLst>
      <p:ext uri="{BB962C8B-B14F-4D97-AF65-F5344CB8AC3E}">
        <p14:creationId xmlns:p14="http://schemas.microsoft.com/office/powerpoint/2010/main" val="13673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F5AE-AF07-8B0D-8AB8-DD7F1F45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12800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is Your Family?</a:t>
            </a:r>
            <a:endParaRPr lang="en-US" dirty="0"/>
          </a:p>
        </p:txBody>
      </p:sp>
      <p:pic>
        <p:nvPicPr>
          <p:cNvPr id="8" name="Picture 7" descr="A family eating at a table&#10;&#10;Description automatically generated">
            <a:extLst>
              <a:ext uri="{FF2B5EF4-FFF2-40B4-BE49-F238E27FC236}">
                <a16:creationId xmlns:a16="http://schemas.microsoft.com/office/drawing/2014/main" id="{959765EE-49FC-A2E8-A2E9-370AF324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981200"/>
            <a:ext cx="5105289" cy="3405188"/>
          </a:xfrm>
          <a:prstGeom prst="rect">
            <a:avLst/>
          </a:prstGeom>
        </p:spPr>
      </p:pic>
      <p:pic>
        <p:nvPicPr>
          <p:cNvPr id="12" name="Picture 11" descr="A person and two children sitting at a table&#10;&#10;Description automatically generated">
            <a:extLst>
              <a:ext uri="{FF2B5EF4-FFF2-40B4-BE49-F238E27FC236}">
                <a16:creationId xmlns:a16="http://schemas.microsoft.com/office/drawing/2014/main" id="{847442A2-DCA0-B0AA-5F50-F257AEB7E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12" y="1981200"/>
            <a:ext cx="5114175" cy="34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8878" y="1600200"/>
            <a:ext cx="9782801" cy="4800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/>
              <a:t> 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rick.ferkel@cmich.edu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Cell: 419-957-8436</a:t>
            </a:r>
          </a:p>
          <a:p>
            <a:pPr algn="ctr">
              <a:buNone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Book Recommendations:</a:t>
            </a:r>
            <a:r>
              <a:rPr lang="en-US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</a:p>
          <a:p>
            <a:pPr lvl="1"/>
            <a:r>
              <a:rPr lang="en-US" sz="1800" i="1" dirty="0">
                <a:highlight>
                  <a:srgbClr val="FFFFFF"/>
                </a:highlight>
                <a:latin typeface="Times New Roman" panose="02020603050405020304" pitchFamily="18" charset="0"/>
              </a:rPr>
              <a:t>The Anxious Generation: How the Great Rewiring of Childhood is Causing an Epidemic of Mental Illness (Haidt, 2024)</a:t>
            </a:r>
          </a:p>
          <a:p>
            <a:pPr lvl="1"/>
            <a:r>
              <a:rPr lang="en-US" sz="1800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Balanced and Barefoot (Hanscom, 2016)</a:t>
            </a:r>
            <a:endParaRPr lang="en-US" sz="2200" b="1" dirty="0">
              <a:solidFill>
                <a:srgbClr val="00B0F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00B0F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www.anxiousgeneration.com/</a:t>
            </a:r>
            <a:endParaRPr lang="en-US" sz="2200" b="1" dirty="0">
              <a:solidFill>
                <a:srgbClr val="00B0F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00B0F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https://letgrow.org/</a:t>
            </a:r>
            <a:endParaRPr lang="en-US" sz="2200" b="1" dirty="0">
              <a:solidFill>
                <a:srgbClr val="00B0F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00B0F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https://screenstrong.org/</a:t>
            </a:r>
            <a:endParaRPr lang="en-US" sz="2200" b="1" dirty="0">
              <a:solidFill>
                <a:srgbClr val="00B0F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00B0F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https://www.afterbabel.com/</a:t>
            </a:r>
            <a:endParaRPr lang="en-US" sz="2200" b="1" dirty="0">
              <a:solidFill>
                <a:srgbClr val="00B0F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00B0F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00B0F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00B0F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127410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2" y="2933700"/>
            <a:ext cx="10210800" cy="990599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State of Kids Well-Being </a:t>
            </a:r>
          </a:p>
        </p:txBody>
      </p:sp>
    </p:spTree>
    <p:extLst>
      <p:ext uri="{BB962C8B-B14F-4D97-AF65-F5344CB8AC3E}">
        <p14:creationId xmlns:p14="http://schemas.microsoft.com/office/powerpoint/2010/main" val="18496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28E56-6A3C-0814-8553-E7AC49A2A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E72CE1AF-76F8-892B-CA2E-20C48448B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0212" y="2438401"/>
            <a:ext cx="6972300" cy="990599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Health</a:t>
            </a:r>
          </a:p>
        </p:txBody>
      </p:sp>
    </p:spTree>
    <p:extLst>
      <p:ext uri="{BB962C8B-B14F-4D97-AF65-F5344CB8AC3E}">
        <p14:creationId xmlns:p14="http://schemas.microsoft.com/office/powerpoint/2010/main" val="40074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56FEF-46AF-D9E8-97EB-0F433963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3C492AF-4C52-5631-CFCF-2EB3491A2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1" y="38100"/>
            <a:ext cx="9753599" cy="9905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Youth Physical Activity Rates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9999F12-E547-BA5C-62F0-FD08A57A0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9502" y="1676400"/>
            <a:ext cx="10038910" cy="4114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24% of 6–17-year-olds meet the 60-minutes of daily physical activity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 Report Card on PA for Youth, 2024)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34% of 6–11-year-olds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15% of 12–17-year-olds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now have PA recommendations for 3–5-year-olds (2018, DHHS)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682C-15F7-DED5-321A-076EAC850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1FA44DC-A032-C467-37DB-9CFF53E70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0349" y="152400"/>
            <a:ext cx="9753599" cy="9905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Youth Obesity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31D31C1B-F52B-ED94-7A4F-007ECA1BF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0187" y="1447800"/>
            <a:ext cx="9753598" cy="4495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 rates over the last 50 years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 (1970) to 21% in youth 6-19 years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Roughly a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increase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last decade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Nearly one in three adolescents meet the criteria for prediabetes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(CDC, 2022)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75263D"/>
      </a:accent1>
      <a:accent2>
        <a:srgbClr val="FFC63D"/>
      </a:accent2>
      <a:accent3>
        <a:srgbClr val="2D4044"/>
      </a:accent3>
      <a:accent4>
        <a:srgbClr val="FFC63D"/>
      </a:accent4>
      <a:accent5>
        <a:srgbClr val="2D4044"/>
      </a:accent5>
      <a:accent6>
        <a:srgbClr val="75263D"/>
      </a:accent6>
      <a:hlink>
        <a:srgbClr val="FFC63D"/>
      </a:hlink>
      <a:folHlink>
        <a:srgbClr val="2D4044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A9733D28AB0468D10341C255A935C" ma:contentTypeVersion="1" ma:contentTypeDescription="Create a new document." ma:contentTypeScope="" ma:versionID="a1fa1d94e8d2f2829b79ae2b58873f9b">
  <xsd:schema xmlns:xsd="http://www.w3.org/2001/XMLSchema" xmlns:xs="http://www.w3.org/2001/XMLSchema" xmlns:p="http://schemas.microsoft.com/office/2006/metadata/properties" xmlns:ns1="http://schemas.microsoft.com/sharepoint/v3" xmlns:ns2="463f5a8d-bae8-490b-a35c-e24ddbf2d80d" targetNamespace="http://schemas.microsoft.com/office/2006/metadata/properties" ma:root="true" ma:fieldsID="7c16f8110b9d5ec2210b38c537a63e8c" ns1:_="" ns2:_="">
    <xsd:import namespace="http://schemas.microsoft.com/sharepoint/v3"/>
    <xsd:import namespace="463f5a8d-bae8-490b-a35c-e24ddbf2d80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f5a8d-bae8-490b-a35c-e24ddbf2d80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34893-E9F7-432A-977B-16670519148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A87713F-51DB-4D6C-87C4-13DFDCB4AEC2}">
  <ds:schemaRefs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463f5a8d-bae8-490b-a35c-e24ddbf2d80d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4E766D-EA2F-4042-976D-D9FDDCD4418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AE88475-8174-445F-B171-E72460F78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63f5a8d-bae8-490b-a35c-e24ddbf2d8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6013</TotalTime>
  <Words>2508</Words>
  <Application>Microsoft Office PowerPoint</Application>
  <PresentationFormat>Custom</PresentationFormat>
  <Paragraphs>324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Euphemia</vt:lpstr>
      <vt:lpstr>Tahoma</vt:lpstr>
      <vt:lpstr>Times New Roman</vt:lpstr>
      <vt:lpstr>Math 16x9</vt:lpstr>
      <vt:lpstr>Managing Interactive Technology for Youth Well-Being</vt:lpstr>
      <vt:lpstr>Introduction</vt:lpstr>
      <vt:lpstr>Which One is Your Son(s)?</vt:lpstr>
      <vt:lpstr>Which One is Your Daughter(s)?</vt:lpstr>
      <vt:lpstr>Which One is Your Family?</vt:lpstr>
      <vt:lpstr>Current State of Kids Well-Being </vt:lpstr>
      <vt:lpstr>Physical Health</vt:lpstr>
      <vt:lpstr>Youth Physical Activity Rates</vt:lpstr>
      <vt:lpstr>Youth Obesity</vt:lpstr>
      <vt:lpstr>Sleep</vt:lpstr>
      <vt:lpstr>Social Health</vt:lpstr>
      <vt:lpstr>Teens: Loneliness (pre-Covid)</vt:lpstr>
      <vt:lpstr>Going out with Friends</vt:lpstr>
      <vt:lpstr>12th Graders Value on Marriage and Family</vt:lpstr>
      <vt:lpstr>Increase in Self-Focus: I, Me, My; I Love Me</vt:lpstr>
      <vt:lpstr>Faith and Cultural Beliefs</vt:lpstr>
      <vt:lpstr>Changing Cultural Shift from God/Religion to Self </vt:lpstr>
      <vt:lpstr>Teens: Church Attendance  (Roughly 8% drop over 40 years, Roughly 8% drop since 2010)</vt:lpstr>
      <vt:lpstr>Young Adults: Belief in God and Practices (Roughly 15% drop over 40 years, Roughly 13% drop since 2010)</vt:lpstr>
      <vt:lpstr>Mental Health</vt:lpstr>
      <vt:lpstr>12th Graders: Not Satisfied with Life/Themselves (pre-Covid)</vt:lpstr>
      <vt:lpstr>Teens: Symptoms of Depression (pre-Covid)</vt:lpstr>
      <vt:lpstr>Teens and Young Adults: Clinical-Level Depression</vt:lpstr>
      <vt:lpstr>Teen Girls Depression Rates and Technology Use</vt:lpstr>
      <vt:lpstr>8th and 10th Graders:  Unhappy by hours of Technology Use</vt:lpstr>
      <vt:lpstr>Technology’s Progression</vt:lpstr>
      <vt:lpstr>Recreational Screen Time Use</vt:lpstr>
      <vt:lpstr>Sphere of Influence</vt:lpstr>
      <vt:lpstr>Family Interactions</vt:lpstr>
      <vt:lpstr>Reward Center/Dopamine Cycle</vt:lpstr>
      <vt:lpstr>Specific Impact on Girls</vt:lpstr>
      <vt:lpstr>Specific Impact on Boys</vt:lpstr>
      <vt:lpstr>Technology–Free Play: Trade-Off</vt:lpstr>
      <vt:lpstr>Importance of Free Play</vt:lpstr>
      <vt:lpstr>Exercise is Medicine</vt:lpstr>
      <vt:lpstr>Parental Fear Driven by Technology</vt:lpstr>
      <vt:lpstr>Anti-Fragility</vt:lpstr>
      <vt:lpstr>Recommendations and Strategies</vt:lpstr>
      <vt:lpstr>Critical Period of Impact</vt:lpstr>
      <vt:lpstr>Basic Recommendations</vt:lpstr>
      <vt:lpstr>Strategies</vt:lpstr>
      <vt:lpstr>Strategies</vt:lpstr>
      <vt:lpstr>Phone Recommendations</vt:lpstr>
      <vt:lpstr>Social Media Recommendations</vt:lpstr>
      <vt:lpstr>Free Play Recommendations</vt:lpstr>
      <vt:lpstr>What Can Parents Do  </vt:lpstr>
      <vt:lpstr>Parents Coming Together: “Parent Packs”</vt:lpstr>
      <vt:lpstr>Family Strategies</vt:lpstr>
      <vt:lpstr>Concluding Thoughts</vt:lpstr>
      <vt:lpstr>Contact Information </vt:lpstr>
    </vt:vector>
  </TitlesOfParts>
  <Company>Central Michigan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Castellon, Renee Rita</dc:creator>
  <cp:lastModifiedBy>Ferkel, Rick C</cp:lastModifiedBy>
  <cp:revision>58</cp:revision>
  <dcterms:created xsi:type="dcterms:W3CDTF">2018-11-02T14:53:37Z</dcterms:created>
  <dcterms:modified xsi:type="dcterms:W3CDTF">2025-04-28T13:38:47Z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0x0101009D5A9733D28AB0468D10341C255A935C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